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5210" autoAdjust="0"/>
  </p:normalViewPr>
  <p:slideViewPr>
    <p:cSldViewPr>
      <p:cViewPr>
        <p:scale>
          <a:sx n="178" d="100"/>
          <a:sy n="178" d="100"/>
        </p:scale>
        <p:origin x="-48" y="-60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00789-C1C3-4548-8780-CE53D0BB82DC}" type="datetimeFigureOut">
              <a:rPr lang="fr-FR" smtClean="0"/>
              <a:pPr/>
              <a:t>07/07/2016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6F1C8-D17D-43B6-9A2C-89E57BEA4B8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1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6F1C8-D17D-43B6-9A2C-89E57BEA4B87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1443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07/07/2016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07/07/2016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07/07/2016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07/07/2016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07/07/2016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07/07/2016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07/07/2016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07/07/2016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07/07/2016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07/07/2016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DFE2-09C4-42BA-A71B-66EC06689797}" type="datetimeFigureOut">
              <a:rPr lang="fr-FR" smtClean="0"/>
              <a:pPr/>
              <a:t>07/07/2016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ADFE2-09C4-42BA-A71B-66EC06689797}" type="datetimeFigureOut">
              <a:rPr lang="fr-FR" smtClean="0"/>
              <a:pPr/>
              <a:t>07/07/2016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3FB8-A7E8-4C78-9452-341D2736F3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7384" y="1333381"/>
            <a:ext cx="20882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Auchan</a:t>
            </a:r>
            <a:endParaRPr lang="fr-FR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268" name="Picture 4" descr="http://www.thefundraisingfunnel.com.au/wp-content/uploads/2012/11/1010496_749010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155" y="7934"/>
            <a:ext cx="1859263" cy="1859263"/>
          </a:xfrm>
          <a:prstGeom prst="rect">
            <a:avLst/>
          </a:prstGeom>
          <a:noFill/>
        </p:spPr>
      </p:pic>
      <p:sp>
        <p:nvSpPr>
          <p:cNvPr id="8" name="Rectangle à coins arrondis 7"/>
          <p:cNvSpPr/>
          <p:nvPr/>
        </p:nvSpPr>
        <p:spPr>
          <a:xfrm>
            <a:off x="908720" y="2035245"/>
            <a:ext cx="5256584" cy="749171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7281" y="2013251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Comité Central Entreprise</a:t>
            </a:r>
          </a:p>
          <a:p>
            <a:pPr algn="ctr"/>
            <a:r>
              <a:rPr lang="fr-FR" sz="2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Du 29 juin 2016</a:t>
            </a:r>
            <a:endParaRPr lang="fr-FR" sz="24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545124" y="1580983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Arial Black" pitchFamily="34" charset="0"/>
              </a:rPr>
              <a:t>29 juin  2016</a:t>
            </a:r>
            <a:endParaRPr lang="fr-FR" sz="1200" dirty="0">
              <a:latin typeface="Arial Black" pitchFamily="34" charset="0"/>
            </a:endParaRPr>
          </a:p>
        </p:txBody>
      </p:sp>
      <p:pic>
        <p:nvPicPr>
          <p:cNvPr id="11270" name="Picture 6" descr="http://static.force-ouvriere.fr/IMG/png/logo_fo_r_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6772" y="8413562"/>
            <a:ext cx="1075391" cy="759868"/>
          </a:xfrm>
          <a:prstGeom prst="rect">
            <a:avLst/>
          </a:prstGeom>
          <a:noFill/>
        </p:spPr>
      </p:pic>
      <p:sp>
        <p:nvSpPr>
          <p:cNvPr id="19" name="ZoneTexte 18"/>
          <p:cNvSpPr txBox="1"/>
          <p:nvPr/>
        </p:nvSpPr>
        <p:spPr>
          <a:xfrm>
            <a:off x="800708" y="8639607"/>
            <a:ext cx="561662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n w="12700">
                  <a:solidFill>
                    <a:srgbClr val="FF0000"/>
                  </a:solidFill>
                  <a:prstDash val="solid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LE DROIT AU RESPECT, LE RESPECT DE VOS DROITS !</a:t>
            </a:r>
            <a:endParaRPr lang="fr-FR" sz="1400" b="1" dirty="0">
              <a:ln w="12700">
                <a:solidFill>
                  <a:srgbClr val="FF0000"/>
                </a:solidFill>
                <a:prstDash val="solid"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22" name="Picture 4" descr="http://www.thefundraisingfunnel.com.au/wp-content/uploads/2012/11/1010496_749010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32" y="2123728"/>
            <a:ext cx="576064" cy="576064"/>
          </a:xfrm>
          <a:prstGeom prst="rect">
            <a:avLst/>
          </a:prstGeom>
          <a:noFill/>
        </p:spPr>
      </p:pic>
      <p:pic>
        <p:nvPicPr>
          <p:cNvPr id="24" name="Picture 6" descr="http://static.force-ouvriere.fr/IMG/png/logo_fo_r_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15416" y="-108520"/>
            <a:ext cx="2592288" cy="1831701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54277" y="2798751"/>
            <a:ext cx="630932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fr-FR" sz="1200" b="1" dirty="0">
                <a:latin typeface="Arial Black" panose="020B0A04020102020204" pitchFamily="34" charset="0"/>
              </a:rPr>
              <a:t>Point sur l’activité et les résultats économiques de l’entreprise à fin mai </a:t>
            </a:r>
            <a:r>
              <a:rPr lang="fr-FR" sz="1200" dirty="0" smtClean="0">
                <a:latin typeface="Arial Black" panose="020B0A04020102020204" pitchFamily="34" charset="0"/>
              </a:rPr>
              <a:t>2016.</a:t>
            </a:r>
            <a:r>
              <a:rPr lang="fr-FR" sz="1200" dirty="0" smtClean="0"/>
              <a:t>L’activité </a:t>
            </a:r>
            <a:r>
              <a:rPr lang="fr-FR" sz="1200" dirty="0"/>
              <a:t>est flatte avec </a:t>
            </a:r>
            <a:r>
              <a:rPr lang="fr-FR" sz="1200" dirty="0" smtClean="0"/>
              <a:t>7,8M€ </a:t>
            </a:r>
            <a:r>
              <a:rPr lang="fr-FR" sz="1200" dirty="0"/>
              <a:t>d’avance </a:t>
            </a:r>
            <a:r>
              <a:rPr lang="fr-FR" sz="1200" dirty="0" smtClean="0"/>
              <a:t>sur </a:t>
            </a:r>
            <a:r>
              <a:rPr lang="fr-FR" sz="1200" dirty="0"/>
              <a:t>le CA. Le carburant est à -5,1%, soit -</a:t>
            </a:r>
            <a:r>
              <a:rPr lang="fr-FR" sz="1200" dirty="0" smtClean="0"/>
              <a:t>40M€ </a:t>
            </a:r>
            <a:r>
              <a:rPr lang="fr-FR" sz="1200" dirty="0"/>
              <a:t>de CA et un écart de </a:t>
            </a:r>
            <a:r>
              <a:rPr lang="fr-FR" sz="1200" dirty="0" smtClean="0"/>
              <a:t>32M€ </a:t>
            </a:r>
            <a:r>
              <a:rPr lang="fr-FR" sz="1200" dirty="0"/>
              <a:t>par rapport à </a:t>
            </a:r>
            <a:r>
              <a:rPr lang="fr-FR" sz="1200" dirty="0" smtClean="0"/>
              <a:t>l’objectif. La Direction constate </a:t>
            </a:r>
            <a:r>
              <a:rPr lang="fr-FR" sz="1200" dirty="0"/>
              <a:t>une baisse du CA mais une augmentation en </a:t>
            </a:r>
            <a:r>
              <a:rPr lang="fr-FR" sz="1200" dirty="0" smtClean="0"/>
              <a:t>volume, être mieux placé sur </a:t>
            </a:r>
            <a:r>
              <a:rPr lang="fr-FR" sz="1200" dirty="0"/>
              <a:t>le marché qui est à +3,40% quand nous sommes à 4%. </a:t>
            </a:r>
            <a:r>
              <a:rPr lang="fr-FR" sz="1200" dirty="0" smtClean="0"/>
              <a:t>Le </a:t>
            </a:r>
            <a:r>
              <a:rPr lang="fr-FR" sz="1200" dirty="0"/>
              <a:t>mois de juin </a:t>
            </a:r>
            <a:r>
              <a:rPr lang="fr-FR" sz="1200" dirty="0" smtClean="0"/>
              <a:t>devrait être correct sur </a:t>
            </a:r>
            <a:r>
              <a:rPr lang="fr-FR" sz="1200" dirty="0"/>
              <a:t>le </a:t>
            </a:r>
            <a:r>
              <a:rPr lang="fr-FR" sz="1200" dirty="0" smtClean="0"/>
              <a:t>CA hors </a:t>
            </a:r>
            <a:r>
              <a:rPr lang="fr-FR" sz="1200" dirty="0"/>
              <a:t>essence</a:t>
            </a:r>
            <a:r>
              <a:rPr lang="fr-FR" sz="1200" dirty="0" smtClean="0"/>
              <a:t>.. </a:t>
            </a:r>
            <a:r>
              <a:rPr lang="fr-FR" sz="1200" dirty="0"/>
              <a:t>L’activité voyage s’est arrêtée, mais il reste le CA d’Auchan </a:t>
            </a:r>
            <a:r>
              <a:rPr lang="fr-FR" sz="1200" dirty="0" smtClean="0"/>
              <a:t>Telecom. La Direction est satisfaite sur </a:t>
            </a:r>
            <a:r>
              <a:rPr lang="fr-FR" sz="1200" dirty="0"/>
              <a:t>la formule de vente en </a:t>
            </a:r>
            <a:r>
              <a:rPr lang="fr-FR" sz="1200" dirty="0" smtClean="0"/>
              <a:t>terme </a:t>
            </a:r>
            <a:r>
              <a:rPr lang="fr-FR" sz="1200" dirty="0"/>
              <a:t>de CA car depuis janvier 2016, nous gagnons des clients avec +1.2% de passage caisse, +0.8% en articles (</a:t>
            </a:r>
            <a:r>
              <a:rPr lang="fr-FR" sz="1200" dirty="0" smtClean="0"/>
              <a:t>15M€ </a:t>
            </a:r>
            <a:r>
              <a:rPr lang="fr-FR" sz="1200" dirty="0"/>
              <a:t>d’articles vendus aux clients.) le panier moyen est à -0.58% dû au PDV moyen qui continue de baisser</a:t>
            </a:r>
            <a:r>
              <a:rPr lang="fr-FR" sz="1200" dirty="0" smtClean="0"/>
              <a:t>. </a:t>
            </a:r>
            <a:r>
              <a:rPr lang="fr-FR" sz="1200" dirty="0"/>
              <a:t>L’ALI est </a:t>
            </a:r>
            <a:r>
              <a:rPr lang="fr-FR" sz="1200" dirty="0" smtClean="0"/>
              <a:t>plus </a:t>
            </a:r>
            <a:r>
              <a:rPr lang="fr-FR" sz="1200" dirty="0"/>
              <a:t>vendu que le NONAL. </a:t>
            </a:r>
            <a:r>
              <a:rPr lang="fr-FR" sz="1200" dirty="0" smtClean="0"/>
              <a:t>Une  </a:t>
            </a:r>
            <a:r>
              <a:rPr lang="fr-FR" sz="1200" dirty="0"/>
              <a:t>activité promo à 3% qui est meilleure mais une activité FDR qui baisse. La déflation de nos PDV a</a:t>
            </a:r>
            <a:r>
              <a:rPr lang="fr-FR" sz="1200" dirty="0" smtClean="0"/>
              <a:t> </a:t>
            </a:r>
            <a:r>
              <a:rPr lang="fr-FR" sz="1200" dirty="0"/>
              <a:t>coûté environ </a:t>
            </a:r>
            <a:r>
              <a:rPr lang="fr-FR" sz="1200" dirty="0" smtClean="0"/>
              <a:t>20M€. </a:t>
            </a:r>
            <a:r>
              <a:rPr lang="fr-FR" sz="1200" dirty="0"/>
              <a:t>Depuis quelques temps, nous gagnons de la part de marché par rapport à nos </a:t>
            </a:r>
            <a:r>
              <a:rPr lang="fr-FR" sz="1200" dirty="0" smtClean="0"/>
              <a:t>concurrents. </a:t>
            </a:r>
            <a:r>
              <a:rPr lang="fr-FR" sz="1200" dirty="0"/>
              <a:t>Le dispositif du 5% fidélité </a:t>
            </a:r>
            <a:r>
              <a:rPr lang="fr-FR" sz="1200" dirty="0" smtClean="0"/>
              <a:t>WAHOO </a:t>
            </a:r>
            <a:r>
              <a:rPr lang="fr-FR" sz="1200" dirty="0"/>
              <a:t>engendre des frémissements sur les dépenses des marques propres. L’image prix s’améliore. On suit la baisse des </a:t>
            </a:r>
            <a:r>
              <a:rPr lang="fr-FR" sz="1200" dirty="0" smtClean="0"/>
              <a:t>ruptures qui s’améliore de moitié. </a:t>
            </a:r>
            <a:r>
              <a:rPr lang="fr-FR" sz="1200" dirty="0"/>
              <a:t>Sur les drives, nous sommes à </a:t>
            </a:r>
            <a:r>
              <a:rPr lang="fr-FR" sz="1200" dirty="0" smtClean="0"/>
              <a:t>    -</a:t>
            </a:r>
            <a:r>
              <a:rPr lang="fr-FR" sz="1200" dirty="0"/>
              <a:t>0.5% mais nous progressons tout de </a:t>
            </a:r>
            <a:r>
              <a:rPr lang="fr-FR" sz="1200" dirty="0" smtClean="0"/>
              <a:t>même. </a:t>
            </a:r>
            <a:r>
              <a:rPr lang="fr-FR" sz="1200" dirty="0"/>
              <a:t>Le SAV fait </a:t>
            </a:r>
            <a:r>
              <a:rPr lang="fr-FR" sz="1200" dirty="0" smtClean="0"/>
              <a:t>11M€ </a:t>
            </a:r>
            <a:r>
              <a:rPr lang="fr-FR" sz="1200" dirty="0"/>
              <a:t>à fin mai. Nous sommes à -</a:t>
            </a:r>
            <a:r>
              <a:rPr lang="fr-FR" sz="1200" dirty="0" smtClean="0"/>
              <a:t>14M€ </a:t>
            </a:r>
            <a:r>
              <a:rPr lang="fr-FR" sz="1200" dirty="0"/>
              <a:t>de stocks de + de 180 jours. C’est un volume encore fort mais le travail se fait. </a:t>
            </a:r>
            <a:r>
              <a:rPr lang="fr-FR" sz="1200" dirty="0" smtClean="0"/>
              <a:t>En </a:t>
            </a:r>
            <a:r>
              <a:rPr lang="fr-FR" sz="1200" dirty="0"/>
              <a:t>frais de personnel, </a:t>
            </a:r>
            <a:r>
              <a:rPr lang="fr-FR" sz="1200" dirty="0" smtClean="0"/>
              <a:t>Auchan </a:t>
            </a:r>
            <a:r>
              <a:rPr lang="fr-FR" sz="1200" dirty="0"/>
              <a:t>est à +</a:t>
            </a:r>
            <a:r>
              <a:rPr lang="fr-FR" sz="1200" dirty="0" smtClean="0"/>
              <a:t>2.9M€ </a:t>
            </a:r>
            <a:r>
              <a:rPr lang="fr-FR" sz="1200" dirty="0"/>
              <a:t>avec la DSI intégrée dans nos comptes. La main d’œuvre externe concerne </a:t>
            </a:r>
            <a:r>
              <a:rPr lang="fr-FR" sz="1200" dirty="0" smtClean="0"/>
              <a:t>les renforts de sécurité (plan VIGIPIRATE). </a:t>
            </a:r>
            <a:r>
              <a:rPr lang="fr-FR" sz="1200" dirty="0"/>
              <a:t>La pub est à +10%, </a:t>
            </a:r>
            <a:r>
              <a:rPr lang="fr-FR" sz="1200" dirty="0" smtClean="0"/>
              <a:t>sur </a:t>
            </a:r>
            <a:r>
              <a:rPr lang="fr-FR" sz="1200" dirty="0"/>
              <a:t>le </a:t>
            </a:r>
            <a:r>
              <a:rPr lang="fr-FR" sz="1200" dirty="0" smtClean="0"/>
              <a:t>plan, à cause du </a:t>
            </a:r>
            <a:r>
              <a:rPr lang="fr-FR" sz="1200" dirty="0"/>
              <a:t>lancement </a:t>
            </a:r>
            <a:r>
              <a:rPr lang="fr-FR" sz="1200" dirty="0" smtClean="0"/>
              <a:t> </a:t>
            </a:r>
            <a:r>
              <a:rPr lang="fr-FR" sz="1200" dirty="0"/>
              <a:t>socle fidélité. Les frais de gestion progressent. </a:t>
            </a:r>
            <a:r>
              <a:rPr lang="fr-FR" sz="1200" dirty="0" smtClean="0"/>
              <a:t>Ainsi, </a:t>
            </a:r>
            <a:r>
              <a:rPr lang="fr-FR" sz="1200" dirty="0"/>
              <a:t>sur l’ensemble des frais décaissés, on constate une augmentation de +1</a:t>
            </a:r>
            <a:r>
              <a:rPr lang="fr-FR" sz="1200" dirty="0" smtClean="0"/>
              <a:t>% et </a:t>
            </a:r>
            <a:r>
              <a:rPr lang="fr-FR" sz="1200" dirty="0"/>
              <a:t>le cash flow est de -34%. </a:t>
            </a:r>
            <a:endParaRPr lang="fr-FR" sz="1200" dirty="0" smtClean="0"/>
          </a:p>
          <a:p>
            <a:pPr lvl="0" algn="just"/>
            <a:endParaRPr lang="fr-FR" sz="800" dirty="0"/>
          </a:p>
          <a:p>
            <a:pPr lvl="0" algn="just"/>
            <a:r>
              <a:rPr lang="fr-FR" sz="1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 Force Ouvrière:</a:t>
            </a:r>
            <a:r>
              <a:rPr lang="fr-FR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Devant tous ses chiffres et analyses, Force Ouvrière se rappelle avoir évoqué un droit d’alerte économique du CCE, peut être faudra –t-il passer à l’acte ! </a:t>
            </a:r>
            <a:r>
              <a:rPr lang="fr-FR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vu des résultats toujours aussi difficiles, avec des conditions de travail qui se dégradent, et qui ne cessent de compenser le ratio frais de personnel, peut être est-ce la vraie solution car 8 mois de nouvelle Gouvernance ne produisent aucun effet. </a:t>
            </a:r>
            <a:r>
              <a:rPr lang="fr-FR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otre organisation syndicale n’acceptera pas une sortie de crise avec des nouvelles transformations d’Entreprise entrainant suppression de postes, pas plus que  la banalisation des ouvertures des </a:t>
            </a:r>
            <a:r>
              <a:rPr lang="fr-FR" sz="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hypers</a:t>
            </a:r>
            <a:r>
              <a:rPr lang="fr-FR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dimanche matin. Même si cela nous est présenté comme la solution miracle par nos dirigeants!</a:t>
            </a:r>
            <a:endParaRPr lang="fr-FR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endParaRPr lang="fr-FR" sz="1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4664" y="7524328"/>
            <a:ext cx="62646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fr-FR" sz="1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12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6022" y="2798751"/>
            <a:ext cx="243861" cy="31092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26874" y="7968665"/>
            <a:ext cx="1393495" cy="67094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418" y="243287"/>
            <a:ext cx="2405504" cy="125942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44553" y="7814094"/>
            <a:ext cx="883997" cy="883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58</Words>
  <Application>Microsoft Office PowerPoint</Application>
  <PresentationFormat>Affichage à l'écran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Vinchon Ludovic</dc:creator>
  <cp:lastModifiedBy>pascal saeyvoet</cp:lastModifiedBy>
  <cp:revision>129</cp:revision>
  <dcterms:created xsi:type="dcterms:W3CDTF">2014-08-16T00:24:18Z</dcterms:created>
  <dcterms:modified xsi:type="dcterms:W3CDTF">2016-07-07T16:04:09Z</dcterms:modified>
</cp:coreProperties>
</file>