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5210" autoAdjust="0"/>
  </p:normalViewPr>
  <p:slideViewPr>
    <p:cSldViewPr>
      <p:cViewPr>
        <p:scale>
          <a:sx n="166" d="100"/>
          <a:sy n="166" d="100"/>
        </p:scale>
        <p:origin x="276" y="22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00789-C1C3-4548-8780-CE53D0BB82DC}" type="datetimeFigureOut">
              <a:rPr lang="fr-FR" smtClean="0"/>
              <a:pPr/>
              <a:t>05/07/2016</a:t>
            </a:fld>
            <a:endParaRPr lang="fr-FR" dirty="0"/>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6F1C8-D17D-43B6-9A2C-89E57BEA4B87}" type="slidenum">
              <a:rPr lang="fr-FR" smtClean="0"/>
              <a:pPr/>
              <a:t>‹N°›</a:t>
            </a:fld>
            <a:endParaRPr lang="fr-FR" dirty="0"/>
          </a:p>
        </p:txBody>
      </p:sp>
    </p:spTree>
    <p:extLst>
      <p:ext uri="{BB962C8B-B14F-4D97-AF65-F5344CB8AC3E}">
        <p14:creationId xmlns:p14="http://schemas.microsoft.com/office/powerpoint/2010/main" val="2011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C66F1C8-D17D-43B6-9A2C-89E57BEA4B87}" type="slidenum">
              <a:rPr lang="fr-FR" smtClean="0"/>
              <a:pPr/>
              <a:t>1</a:t>
            </a:fld>
            <a:endParaRPr lang="fr-FR" dirty="0"/>
          </a:p>
        </p:txBody>
      </p:sp>
    </p:spTree>
    <p:extLst>
      <p:ext uri="{BB962C8B-B14F-4D97-AF65-F5344CB8AC3E}">
        <p14:creationId xmlns:p14="http://schemas.microsoft.com/office/powerpoint/2010/main" val="1601443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0AADFE2-09C4-42BA-A71B-66EC06689797}" type="datetimeFigureOut">
              <a:rPr lang="fr-FR" smtClean="0"/>
              <a:pPr/>
              <a:t>05/07/2016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0473FB8-A7E8-4C78-9452-341D2736F341}"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0AADFE2-09C4-42BA-A71B-66EC06689797}" type="datetimeFigureOut">
              <a:rPr lang="fr-FR" smtClean="0"/>
              <a:pPr/>
              <a:t>05/07/2016</a:t>
            </a:fld>
            <a:endParaRPr lang="fr-FR" dirty="0"/>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0473FB8-A7E8-4C78-9452-341D2736F341}"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384" y="1333381"/>
            <a:ext cx="2088232"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Auchan</a:t>
            </a:r>
            <a:endParaRPr lang="fr-FR"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1268" name="Picture 4" descr="http://www.thefundraisingfunnel.com.au/wp-content/uploads/2012/11/1010496_74901061.jpg"/>
          <p:cNvPicPr>
            <a:picLocks noChangeAspect="1" noChangeArrowheads="1"/>
          </p:cNvPicPr>
          <p:nvPr/>
        </p:nvPicPr>
        <p:blipFill>
          <a:blip r:embed="rId3" cstate="print"/>
          <a:srcRect/>
          <a:stretch>
            <a:fillRect/>
          </a:stretch>
        </p:blipFill>
        <p:spPr bwMode="auto">
          <a:xfrm>
            <a:off x="2267155" y="7934"/>
            <a:ext cx="1859263" cy="1859263"/>
          </a:xfrm>
          <a:prstGeom prst="rect">
            <a:avLst/>
          </a:prstGeom>
          <a:noFill/>
        </p:spPr>
      </p:pic>
      <p:sp>
        <p:nvSpPr>
          <p:cNvPr id="8" name="Rectangle à coins arrondis 7"/>
          <p:cNvSpPr/>
          <p:nvPr/>
        </p:nvSpPr>
        <p:spPr>
          <a:xfrm>
            <a:off x="908720" y="2035245"/>
            <a:ext cx="5256584" cy="749171"/>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p:cNvSpPr txBox="1"/>
          <p:nvPr/>
        </p:nvSpPr>
        <p:spPr>
          <a:xfrm>
            <a:off x="17281" y="2013251"/>
            <a:ext cx="6768752" cy="830997"/>
          </a:xfrm>
          <a:prstGeom prst="rect">
            <a:avLst/>
          </a:prstGeom>
          <a:noFill/>
        </p:spPr>
        <p:txBody>
          <a:bodyPr wrap="square" rtlCol="0">
            <a:spAutoFit/>
          </a:bodyPr>
          <a:lstStyle/>
          <a:p>
            <a:pPr algn="ctr"/>
            <a:r>
              <a:rPr lang="fr-FR" sz="2400" b="1" dirty="0" smtClean="0">
                <a:latin typeface="Arial Black" panose="020B0A04020102020204" pitchFamily="34" charset="0"/>
                <a:cs typeface="Arial" panose="020B0604020202020204" pitchFamily="34" charset="0"/>
              </a:rPr>
              <a:t>Comité Central Entreprise</a:t>
            </a:r>
          </a:p>
          <a:p>
            <a:pPr algn="ctr"/>
            <a:r>
              <a:rPr lang="fr-FR" sz="2400" b="1" dirty="0" smtClean="0">
                <a:latin typeface="Arial Black" panose="020B0A04020102020204" pitchFamily="34" charset="0"/>
                <a:cs typeface="Arial" panose="020B0604020202020204" pitchFamily="34" charset="0"/>
              </a:rPr>
              <a:t>Du 29 juin 2016</a:t>
            </a:r>
            <a:endParaRPr lang="fr-FR" sz="2400" b="1" dirty="0">
              <a:latin typeface="Arial Black" panose="020B0A04020102020204" pitchFamily="34" charset="0"/>
              <a:cs typeface="Arial" panose="020B0604020202020204" pitchFamily="34" charset="0"/>
            </a:endParaRPr>
          </a:p>
        </p:txBody>
      </p:sp>
      <p:sp>
        <p:nvSpPr>
          <p:cNvPr id="16" name="ZoneTexte 15"/>
          <p:cNvSpPr txBox="1"/>
          <p:nvPr/>
        </p:nvSpPr>
        <p:spPr>
          <a:xfrm>
            <a:off x="4509120" y="1600216"/>
            <a:ext cx="1872208" cy="276999"/>
          </a:xfrm>
          <a:prstGeom prst="rect">
            <a:avLst/>
          </a:prstGeom>
          <a:noFill/>
        </p:spPr>
        <p:txBody>
          <a:bodyPr wrap="square" rtlCol="0">
            <a:spAutoFit/>
          </a:bodyPr>
          <a:lstStyle/>
          <a:p>
            <a:pPr algn="ctr"/>
            <a:r>
              <a:rPr lang="fr-FR" sz="1200" dirty="0" smtClean="0">
                <a:latin typeface="Arial Black" pitchFamily="34" charset="0"/>
              </a:rPr>
              <a:t>29 juin  2016</a:t>
            </a:r>
            <a:endParaRPr lang="fr-FR" sz="1200" dirty="0">
              <a:latin typeface="Arial Black" pitchFamily="34" charset="0"/>
            </a:endParaRPr>
          </a:p>
        </p:txBody>
      </p:sp>
      <p:pic>
        <p:nvPicPr>
          <p:cNvPr id="11270" name="Picture 6" descr="http://static.force-ouvriere.fr/IMG/png/logo_fo_r_t.png"/>
          <p:cNvPicPr>
            <a:picLocks noChangeAspect="1" noChangeArrowheads="1"/>
          </p:cNvPicPr>
          <p:nvPr/>
        </p:nvPicPr>
        <p:blipFill>
          <a:blip r:embed="rId4" cstate="print"/>
          <a:srcRect/>
          <a:stretch>
            <a:fillRect/>
          </a:stretch>
        </p:blipFill>
        <p:spPr bwMode="auto">
          <a:xfrm>
            <a:off x="-16772" y="8413562"/>
            <a:ext cx="1075391" cy="759868"/>
          </a:xfrm>
          <a:prstGeom prst="rect">
            <a:avLst/>
          </a:prstGeom>
          <a:noFill/>
        </p:spPr>
      </p:pic>
      <p:sp>
        <p:nvSpPr>
          <p:cNvPr id="19" name="ZoneTexte 18"/>
          <p:cNvSpPr txBox="1"/>
          <p:nvPr/>
        </p:nvSpPr>
        <p:spPr>
          <a:xfrm>
            <a:off x="800708" y="8639607"/>
            <a:ext cx="5616624" cy="307777"/>
          </a:xfrm>
          <a:prstGeom prst="rect">
            <a:avLst/>
          </a:prstGeom>
          <a:noFill/>
          <a:ln>
            <a:noFill/>
          </a:ln>
        </p:spPr>
        <p:txBody>
          <a:bodyPr wrap="square" rtlCol="0">
            <a:spAutoFit/>
          </a:bodyPr>
          <a:lstStyle/>
          <a:p>
            <a:pPr algn="ctr"/>
            <a:r>
              <a:rPr lang="fr-FR" sz="1400" b="1" dirty="0" smtClean="0">
                <a:ln w="12700">
                  <a:solidFill>
                    <a:srgbClr val="FF0000"/>
                  </a:solidFill>
                  <a:prstDash val="solid"/>
                </a:ln>
                <a:effectLst>
                  <a:outerShdw blurRad="50800" dist="38100" dir="10800000" algn="r" rotWithShape="0">
                    <a:prstClr val="black">
                      <a:alpha val="40000"/>
                    </a:prstClr>
                  </a:outerShdw>
                </a:effectLst>
                <a:latin typeface="Arial Black" pitchFamily="34" charset="0"/>
              </a:rPr>
              <a:t>LE DROIT AU RESPECT, LE RESPECT DE VOS DROITS !</a:t>
            </a:r>
            <a:endParaRPr lang="fr-FR" sz="1400" b="1" dirty="0">
              <a:ln w="12700">
                <a:solidFill>
                  <a:srgbClr val="FF0000"/>
                </a:solidFill>
                <a:prstDash val="solid"/>
              </a:ln>
              <a:effectLst>
                <a:outerShdw blurRad="50800" dist="38100" dir="10800000" algn="r" rotWithShape="0">
                  <a:prstClr val="black">
                    <a:alpha val="40000"/>
                  </a:prstClr>
                </a:outerShdw>
              </a:effectLst>
              <a:latin typeface="Arial Black" pitchFamily="34" charset="0"/>
            </a:endParaRPr>
          </a:p>
        </p:txBody>
      </p:sp>
      <p:pic>
        <p:nvPicPr>
          <p:cNvPr id="22" name="Picture 4" descr="http://www.thefundraisingfunnel.com.au/wp-content/uploads/2012/11/1010496_74901061.jpg"/>
          <p:cNvPicPr>
            <a:picLocks noChangeAspect="1" noChangeArrowheads="1"/>
          </p:cNvPicPr>
          <p:nvPr/>
        </p:nvPicPr>
        <p:blipFill>
          <a:blip r:embed="rId3" cstate="print"/>
          <a:srcRect/>
          <a:stretch>
            <a:fillRect/>
          </a:stretch>
        </p:blipFill>
        <p:spPr bwMode="auto">
          <a:xfrm>
            <a:off x="116632" y="2123728"/>
            <a:ext cx="576064" cy="576064"/>
          </a:xfrm>
          <a:prstGeom prst="rect">
            <a:avLst/>
          </a:prstGeom>
          <a:noFill/>
        </p:spPr>
      </p:pic>
      <p:pic>
        <p:nvPicPr>
          <p:cNvPr id="24" name="Picture 6" descr="http://static.force-ouvriere.fr/IMG/png/logo_fo_r_t.png"/>
          <p:cNvPicPr>
            <a:picLocks noChangeAspect="1" noChangeArrowheads="1"/>
          </p:cNvPicPr>
          <p:nvPr/>
        </p:nvPicPr>
        <p:blipFill>
          <a:blip r:embed="rId4" cstate="print"/>
          <a:srcRect/>
          <a:stretch>
            <a:fillRect/>
          </a:stretch>
        </p:blipFill>
        <p:spPr bwMode="auto">
          <a:xfrm>
            <a:off x="-315416" y="-108520"/>
            <a:ext cx="2592288" cy="1831701"/>
          </a:xfrm>
          <a:prstGeom prst="rect">
            <a:avLst/>
          </a:prstGeom>
          <a:noFill/>
        </p:spPr>
      </p:pic>
      <p:sp>
        <p:nvSpPr>
          <p:cNvPr id="2" name="Rectangle 1"/>
          <p:cNvSpPr/>
          <p:nvPr/>
        </p:nvSpPr>
        <p:spPr>
          <a:xfrm>
            <a:off x="254277" y="2798751"/>
            <a:ext cx="6309320" cy="5878532"/>
          </a:xfrm>
          <a:prstGeom prst="rect">
            <a:avLst/>
          </a:prstGeom>
        </p:spPr>
        <p:txBody>
          <a:bodyPr wrap="square">
            <a:spAutoFit/>
          </a:bodyPr>
          <a:lstStyle/>
          <a:p>
            <a:pPr lvl="0" algn="just"/>
            <a:r>
              <a:rPr lang="fr-FR" sz="1200" b="1" dirty="0">
                <a:latin typeface="Arial Black" panose="020B0A04020102020204" pitchFamily="34" charset="0"/>
              </a:rPr>
              <a:t>Information sur l’utilisation de l’enveloppe budgétaire consacrée à l’amélioration des conditions de travail et à l’accueil </a:t>
            </a:r>
            <a:r>
              <a:rPr lang="fr-FR" sz="1200" b="1" dirty="0" smtClean="0">
                <a:latin typeface="Arial Black" panose="020B0A04020102020204" pitchFamily="34" charset="0"/>
              </a:rPr>
              <a:t>clients.</a:t>
            </a:r>
            <a:r>
              <a:rPr lang="fr-FR" sz="1200" dirty="0">
                <a:latin typeface="Arial Black" panose="020B0A04020102020204" pitchFamily="34" charset="0"/>
              </a:rPr>
              <a:t> </a:t>
            </a:r>
            <a:r>
              <a:rPr lang="fr-FR" sz="1200" dirty="0" smtClean="0"/>
              <a:t>L’enjeu </a:t>
            </a:r>
            <a:r>
              <a:rPr lang="fr-FR" sz="1200" dirty="0"/>
              <a:t>de l’utilisation de cette enveloppe est d’améliorer les conditions de travail des </a:t>
            </a:r>
            <a:r>
              <a:rPr lang="fr-FR" sz="1200" dirty="0" smtClean="0"/>
              <a:t>équipes. L’autonomie est laissée à chaque site pour déterminer l’amélioration </a:t>
            </a:r>
            <a:r>
              <a:rPr lang="fr-FR" sz="1200" dirty="0"/>
              <a:t>de la qualité de vie. Le but est de proposer du matériel de qualité en fonction des besoins sur les sites</a:t>
            </a:r>
            <a:r>
              <a:rPr lang="fr-FR" sz="1200" dirty="0" smtClean="0"/>
              <a:t>.</a:t>
            </a:r>
          </a:p>
          <a:p>
            <a:pPr lvl="0" algn="just"/>
            <a:endParaRPr lang="fr-FR" sz="1200" dirty="0"/>
          </a:p>
          <a:p>
            <a:pPr lvl="0" algn="just"/>
            <a:r>
              <a:rPr lang="fr-FR" sz="1200" b="1" u="sng" dirty="0" smtClean="0">
                <a:solidFill>
                  <a:srgbClr val="FF0000"/>
                </a:solidFill>
                <a:latin typeface="Times New Roman" panose="02020603050405020304" pitchFamily="18" charset="0"/>
                <a:cs typeface="Times New Roman" panose="02020603050405020304" pitchFamily="18" charset="0"/>
              </a:rPr>
              <a:t>Position Force Ouvrière: </a:t>
            </a:r>
            <a:r>
              <a:rPr lang="fr-FR" sz="1200" b="1" dirty="0" smtClean="0">
                <a:solidFill>
                  <a:srgbClr val="FF0000"/>
                </a:solidFill>
                <a:latin typeface="Times New Roman" panose="02020603050405020304" pitchFamily="18" charset="0"/>
                <a:cs typeface="Times New Roman" panose="02020603050405020304" pitchFamily="18" charset="0"/>
              </a:rPr>
              <a:t>si le discours de la DRH Auchan est louable, force est de constater que sur les sites aucune concertation n’a été faite avec les Instances Représentatives du Personnel qui auraient pu ainsi  définir, en concertation avec leur Direction et les salariés  certaines priorités</a:t>
            </a:r>
          </a:p>
          <a:p>
            <a:pPr lvl="0" algn="just"/>
            <a:endParaRPr lang="fr-FR" sz="1200" b="1" dirty="0">
              <a:solidFill>
                <a:srgbClr val="FF0000"/>
              </a:solidFill>
              <a:latin typeface="Times New Roman" panose="02020603050405020304" pitchFamily="18" charset="0"/>
              <a:cs typeface="Times New Roman" panose="02020603050405020304" pitchFamily="18" charset="0"/>
            </a:endParaRPr>
          </a:p>
          <a:p>
            <a:pPr lvl="0" algn="just"/>
            <a:r>
              <a:rPr lang="fr-FR" sz="1200" b="1" u="sng" dirty="0">
                <a:latin typeface="Arial Black" panose="020B0A04020102020204" pitchFamily="34" charset="0"/>
              </a:rPr>
              <a:t>Information sur la mise en place d’un baromètre d’engagement satisfaction (BES</a:t>
            </a:r>
            <a:r>
              <a:rPr lang="fr-FR" sz="1200" b="1" u="sng" dirty="0" smtClean="0">
                <a:latin typeface="Arial Black" panose="020B0A04020102020204" pitchFamily="34" charset="0"/>
              </a:rPr>
              <a:t>)</a:t>
            </a:r>
            <a:r>
              <a:rPr lang="fr-FR" sz="1200" b="1" dirty="0" smtClean="0">
                <a:latin typeface="Arial Black" panose="020B0A04020102020204" pitchFamily="34" charset="0"/>
              </a:rPr>
              <a:t>.</a:t>
            </a:r>
            <a:r>
              <a:rPr lang="fr-FR" sz="1200" dirty="0">
                <a:latin typeface="Arial Black" panose="020B0A04020102020204" pitchFamily="34" charset="0"/>
              </a:rPr>
              <a:t> </a:t>
            </a:r>
            <a:r>
              <a:rPr lang="fr-FR" sz="1200" dirty="0" smtClean="0"/>
              <a:t>Le </a:t>
            </a:r>
            <a:r>
              <a:rPr lang="fr-FR" sz="1200" dirty="0"/>
              <a:t>baromètre d’opinion interne BOI s’opérait tous les deux ans, et était sous l’analyse d’IPSOS. Ils étaient 100% digitaux. A présent, ce sera </a:t>
            </a:r>
            <a:r>
              <a:rPr lang="fr-FR" sz="1200" dirty="0" smtClean="0"/>
              <a:t>le </a:t>
            </a:r>
            <a:r>
              <a:rPr lang="fr-FR" sz="1200" dirty="0"/>
              <a:t>BES qui </a:t>
            </a:r>
            <a:r>
              <a:rPr lang="fr-FR" sz="1200" dirty="0" smtClean="0"/>
              <a:t>reflètera  l’écoute </a:t>
            </a:r>
            <a:r>
              <a:rPr lang="fr-FR" sz="1200" dirty="0"/>
              <a:t>du salarié dans le contexte de satisfaction. C’est l’organisme AON HEWIT qui </a:t>
            </a:r>
            <a:r>
              <a:rPr lang="fr-FR" sz="1200" dirty="0" smtClean="0"/>
              <a:t>analysera </a:t>
            </a:r>
            <a:r>
              <a:rPr lang="fr-FR" sz="1200" dirty="0"/>
              <a:t>les </a:t>
            </a:r>
            <a:r>
              <a:rPr lang="fr-FR" sz="1200" dirty="0" smtClean="0"/>
              <a:t>réponses. </a:t>
            </a:r>
            <a:r>
              <a:rPr lang="fr-FR" sz="1200" dirty="0"/>
              <a:t>Le lancement s’opèrera à partir du 4 septembre 2016. </a:t>
            </a:r>
            <a:r>
              <a:rPr lang="fr-FR" sz="1200" dirty="0" smtClean="0"/>
              <a:t>Le </a:t>
            </a:r>
            <a:r>
              <a:rPr lang="fr-FR" sz="1200" dirty="0"/>
              <a:t>BES va opérer sur la base d’un tronc commun avec 20 questions fermées et deux questions ouvertes. Un questionnaire est basé sur 8 thèmes. Les résultats seront </a:t>
            </a:r>
            <a:r>
              <a:rPr lang="fr-FR" sz="1200" dirty="0" smtClean="0"/>
              <a:t>connus </a:t>
            </a:r>
            <a:r>
              <a:rPr lang="fr-FR" sz="1200" dirty="0"/>
              <a:t>dans le courant du mois de Novembre 2016. Une campagne d’affichage sera lancée avec un relai sur NEOCONNECT. La restitution des résultats sera communiquée lors des réunions des équipes. Le coût de ce BES est de 2,03€ par salarié</a:t>
            </a:r>
            <a:r>
              <a:rPr lang="fr-FR" sz="1200" dirty="0" smtClean="0"/>
              <a:t>.</a:t>
            </a:r>
          </a:p>
          <a:p>
            <a:pPr lvl="0" algn="just"/>
            <a:endParaRPr lang="fr-FR" sz="800" dirty="0"/>
          </a:p>
          <a:p>
            <a:pPr lvl="0" algn="just"/>
            <a:r>
              <a:rPr lang="fr-FR" sz="1200" b="1" u="sng" dirty="0" smtClean="0">
                <a:solidFill>
                  <a:srgbClr val="FF0000"/>
                </a:solidFill>
                <a:latin typeface="Times New Roman" panose="02020603050405020304" pitchFamily="18" charset="0"/>
                <a:cs typeface="Times New Roman" panose="02020603050405020304" pitchFamily="18" charset="0"/>
              </a:rPr>
              <a:t>Position Force Ouvrière: </a:t>
            </a:r>
            <a:r>
              <a:rPr lang="fr-FR" sz="1200" b="1" dirty="0" smtClean="0">
                <a:solidFill>
                  <a:srgbClr val="FF0000"/>
                </a:solidFill>
                <a:latin typeface="Times New Roman" panose="02020603050405020304" pitchFamily="18" charset="0"/>
                <a:cs typeface="Times New Roman" panose="02020603050405020304" pitchFamily="18" charset="0"/>
              </a:rPr>
              <a:t>Encore un « TRUC » pour nous perdre dans des analyses. La restitution par les Directions sera –t-elle transparente ? Ou tout comme des hommes politiques, qui vont de promesses en promesses, sera-t-elle artificielle avec un résultat toujours décevant . Engager une  réelle politique du bien être au Travail, une politique salariale où le reste à vivre serait à la hauteur des attentes des salariés, serait surement une solution bien plus efficace. La recette est simple mais la Direction préfère  se perdre dans des enquêtes qui coûtent, </a:t>
            </a:r>
            <a:r>
              <a:rPr lang="fr-FR" sz="1200" b="1" smtClean="0">
                <a:solidFill>
                  <a:srgbClr val="FF0000"/>
                </a:solidFill>
                <a:latin typeface="Times New Roman" panose="02020603050405020304" pitchFamily="18" charset="0"/>
                <a:cs typeface="Times New Roman" panose="02020603050405020304" pitchFamily="18" charset="0"/>
              </a:rPr>
              <a:t>et qui ne  produisent rien  </a:t>
            </a:r>
            <a:r>
              <a:rPr lang="fr-FR" sz="1200" b="1" dirty="0" smtClean="0">
                <a:solidFill>
                  <a:srgbClr val="FF0000"/>
                </a:solidFill>
                <a:latin typeface="Times New Roman" panose="02020603050405020304" pitchFamily="18" charset="0"/>
                <a:cs typeface="Times New Roman" panose="02020603050405020304" pitchFamily="18" charset="0"/>
              </a:rPr>
              <a:t>pour l’intérêt des salariés</a:t>
            </a:r>
            <a:endParaRPr lang="fr-FR" sz="1200" b="1" dirty="0">
              <a:solidFill>
                <a:srgbClr val="FF0000"/>
              </a:solidFill>
              <a:latin typeface="Times New Roman" panose="02020603050405020304" pitchFamily="18" charset="0"/>
              <a:cs typeface="Times New Roman" panose="02020603050405020304" pitchFamily="18" charset="0"/>
            </a:endParaRPr>
          </a:p>
          <a:p>
            <a:pPr lvl="0" algn="just"/>
            <a:endParaRPr lang="fr-FR" sz="1200" b="1" dirty="0">
              <a:solidFill>
                <a:srgbClr val="FF0000"/>
              </a:solidFill>
              <a:latin typeface="Times New Roman" panose="02020603050405020304" pitchFamily="18" charset="0"/>
              <a:cs typeface="Times New Roman" panose="02020603050405020304" pitchFamily="18" charset="0"/>
            </a:endParaRPr>
          </a:p>
          <a:p>
            <a:pPr algn="just"/>
            <a:endParaRPr lang="fr-FR" sz="1200" b="1" dirty="0" smtClean="0">
              <a:solidFill>
                <a:srgbClr val="FF0000"/>
              </a:solidFill>
              <a:latin typeface="Times New Roman" panose="02020603050405020304" pitchFamily="18" charset="0"/>
              <a:cs typeface="Times New Roman" panose="02020603050405020304" pitchFamily="18" charset="0"/>
            </a:endParaRPr>
          </a:p>
          <a:p>
            <a:pPr algn="just"/>
            <a:endParaRPr lang="fr-FR" sz="800" b="1" dirty="0" smtClean="0">
              <a:solidFill>
                <a:srgbClr val="FF0000"/>
              </a:solidFill>
              <a:latin typeface="Times New Roman" panose="02020603050405020304" pitchFamily="18" charset="0"/>
              <a:cs typeface="Times New Roman" panose="02020603050405020304" pitchFamily="18" charset="0"/>
            </a:endParaRPr>
          </a:p>
          <a:p>
            <a:pPr algn="just" hangingPunct="0">
              <a:spcAft>
                <a:spcPts val="0"/>
              </a:spcAft>
            </a:pPr>
            <a:endParaRPr lang="fr-FR" sz="1200" dirty="0">
              <a:solidFill>
                <a:srgbClr val="FF0000"/>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404664" y="7524328"/>
            <a:ext cx="6264696" cy="276999"/>
          </a:xfrm>
          <a:prstGeom prst="rect">
            <a:avLst/>
          </a:prstGeom>
        </p:spPr>
        <p:txBody>
          <a:bodyPr wrap="square">
            <a:spAutoFit/>
          </a:bodyPr>
          <a:lstStyle/>
          <a:p>
            <a:pPr algn="just" hangingPunct="0">
              <a:spcAft>
                <a:spcPts val="0"/>
              </a:spcAft>
            </a:pPr>
            <a:r>
              <a:rPr lang="fr-FR" sz="12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fr-FR" sz="1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pic>
        <p:nvPicPr>
          <p:cNvPr id="3" name="Image 2"/>
          <p:cNvPicPr>
            <a:picLocks noChangeAspect="1"/>
          </p:cNvPicPr>
          <p:nvPr/>
        </p:nvPicPr>
        <p:blipFill>
          <a:blip r:embed="rId5" cstate="print"/>
          <a:stretch>
            <a:fillRect/>
          </a:stretch>
        </p:blipFill>
        <p:spPr>
          <a:xfrm>
            <a:off x="86022" y="2798751"/>
            <a:ext cx="243861" cy="310923"/>
          </a:xfrm>
          <a:prstGeom prst="rect">
            <a:avLst/>
          </a:prstGeom>
        </p:spPr>
      </p:pic>
      <p:pic>
        <p:nvPicPr>
          <p:cNvPr id="4" name="Image 3"/>
          <p:cNvPicPr>
            <a:picLocks noChangeAspect="1"/>
          </p:cNvPicPr>
          <p:nvPr/>
        </p:nvPicPr>
        <p:blipFill>
          <a:blip r:embed="rId6"/>
          <a:stretch>
            <a:fillRect/>
          </a:stretch>
        </p:blipFill>
        <p:spPr>
          <a:xfrm>
            <a:off x="71899" y="4802446"/>
            <a:ext cx="243861" cy="310923"/>
          </a:xfrm>
          <a:prstGeom prst="rect">
            <a:avLst/>
          </a:prstGeom>
        </p:spPr>
      </p:pic>
      <p:pic>
        <p:nvPicPr>
          <p:cNvPr id="10" name="Imag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22865" y="72628"/>
            <a:ext cx="2094467" cy="15708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1115</TotalTime>
  <Words>292</Words>
  <Application>Microsoft Office PowerPoint</Application>
  <PresentationFormat>Affichage à l'écran (4:3)</PresentationFormat>
  <Paragraphs>16</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Black</vt:lpstr>
      <vt:lpstr>Calibri</vt:lpstr>
      <vt:lpstr>Times New Roman</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Vinchon Ludovic</dc:creator>
  <cp:lastModifiedBy>pascal saeyvoet</cp:lastModifiedBy>
  <cp:revision>126</cp:revision>
  <dcterms:created xsi:type="dcterms:W3CDTF">2014-08-16T00:24:18Z</dcterms:created>
  <dcterms:modified xsi:type="dcterms:W3CDTF">2016-07-05T20:50:57Z</dcterms:modified>
</cp:coreProperties>
</file>