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210" autoAdjust="0"/>
  </p:normalViewPr>
  <p:slideViewPr>
    <p:cSldViewPr>
      <p:cViewPr>
        <p:scale>
          <a:sx n="178" d="100"/>
          <a:sy n="178" d="100"/>
        </p:scale>
        <p:origin x="-48" y="-63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0789-C1C3-4548-8780-CE53D0BB82DC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6F1C8-D17D-43B6-9A2C-89E57BEA4B8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6F1C8-D17D-43B6-9A2C-89E57BEA4B87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44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DFE2-09C4-42BA-A71B-66EC06689797}" type="datetimeFigureOut">
              <a:rPr lang="fr-FR" smtClean="0"/>
              <a:pPr/>
              <a:t>05/07/2016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7384" y="1333381"/>
            <a:ext cx="20882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Auchan</a:t>
            </a:r>
            <a:endParaRPr lang="fr-FR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8" name="Picture 4" descr="http://www.thefundraisingfunnel.com.au/wp-content/uploads/2012/11/1010496_74901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155" y="7934"/>
            <a:ext cx="1859263" cy="1859263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908720" y="2035245"/>
            <a:ext cx="5256584" cy="749171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7281" y="2013251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Comité Central Entreprise</a:t>
            </a:r>
          </a:p>
          <a:p>
            <a:pPr algn="ctr"/>
            <a:r>
              <a:rPr lang="fr-FR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Du 29 juin 2016</a:t>
            </a:r>
            <a:endParaRPr lang="fr-FR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09120" y="160021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 Black" pitchFamily="34" charset="0"/>
              </a:rPr>
              <a:t>29 juin  2016</a:t>
            </a:r>
            <a:endParaRPr lang="fr-FR" sz="1200" dirty="0">
              <a:latin typeface="Arial Black" pitchFamily="34" charset="0"/>
            </a:endParaRPr>
          </a:p>
        </p:txBody>
      </p:sp>
      <p:pic>
        <p:nvPicPr>
          <p:cNvPr id="11270" name="Picture 6" descr="http://static.force-ouvriere.fr/IMG/png/logo_fo_r_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6772" y="8413562"/>
            <a:ext cx="1075391" cy="759868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800708" y="8639607"/>
            <a:ext cx="561662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LE DROIT AU RESPECT, LE RESPECT DE VOS DROITS !</a:t>
            </a:r>
            <a:endParaRPr lang="fr-FR" sz="1400" b="1" dirty="0">
              <a:ln w="12700">
                <a:solidFill>
                  <a:srgbClr val="FF0000"/>
                </a:solidFill>
                <a:prstDash val="solid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22" name="Picture 4" descr="http://www.thefundraisingfunnel.com.au/wp-content/uploads/2012/11/1010496_74901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2123728"/>
            <a:ext cx="576064" cy="576064"/>
          </a:xfrm>
          <a:prstGeom prst="rect">
            <a:avLst/>
          </a:prstGeom>
          <a:noFill/>
        </p:spPr>
      </p:pic>
      <p:pic>
        <p:nvPicPr>
          <p:cNvPr id="24" name="Picture 6" descr="http://static.force-ouvriere.fr/IMG/png/logo_fo_r_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5416" y="-108520"/>
            <a:ext cx="2592288" cy="183170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4277" y="2798751"/>
            <a:ext cx="63093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Préambule du CCE: </a:t>
            </a:r>
            <a:r>
              <a:rPr lang="fr-FR" sz="1200" b="1" dirty="0" smtClean="0"/>
              <a:t>L’ensemble</a:t>
            </a:r>
            <a:r>
              <a:rPr lang="fr-FR" sz="1200" b="1" dirty="0" smtClean="0"/>
              <a:t> </a:t>
            </a:r>
            <a:r>
              <a:rPr lang="fr-FR" sz="1200" b="1" dirty="0"/>
              <a:t>d</a:t>
            </a:r>
            <a:r>
              <a:rPr lang="fr-FR" sz="1200" b="1" dirty="0" smtClean="0"/>
              <a:t>es </a:t>
            </a:r>
            <a:r>
              <a:rPr lang="fr-FR" sz="1200" b="1" dirty="0" smtClean="0"/>
              <a:t>organisations syndicales </a:t>
            </a:r>
            <a:r>
              <a:rPr lang="fr-FR" sz="1200" dirty="0" smtClean="0"/>
              <a:t>et non </a:t>
            </a:r>
            <a:r>
              <a:rPr lang="fr-FR" sz="1200" dirty="0" smtClean="0"/>
              <a:t>une </a:t>
            </a:r>
            <a:r>
              <a:rPr lang="fr-FR" sz="1200" dirty="0" smtClean="0"/>
              <a:t> </a:t>
            </a:r>
            <a:r>
              <a:rPr lang="fr-FR" sz="1200" dirty="0" smtClean="0"/>
              <a:t>SEULE </a:t>
            </a:r>
            <a:r>
              <a:rPr lang="fr-FR" sz="1200" dirty="0" smtClean="0"/>
              <a:t>demande </a:t>
            </a:r>
            <a:r>
              <a:rPr lang="fr-FR" sz="1200" dirty="0"/>
              <a:t>à ce que la </a:t>
            </a:r>
            <a:r>
              <a:rPr lang="fr-FR" sz="1200" dirty="0" smtClean="0"/>
              <a:t>DRH </a:t>
            </a:r>
            <a:r>
              <a:rPr lang="fr-FR" sz="1200" dirty="0" smtClean="0"/>
              <a:t>revienne </a:t>
            </a:r>
            <a:r>
              <a:rPr lang="fr-FR" sz="1200" dirty="0"/>
              <a:t>autour de la table pour </a:t>
            </a:r>
            <a:r>
              <a:rPr lang="fr-FR" sz="1200" dirty="0" smtClean="0"/>
              <a:t>ré-ouvrir</a:t>
            </a:r>
            <a:r>
              <a:rPr lang="fr-FR" sz="1200" dirty="0" smtClean="0"/>
              <a:t> </a:t>
            </a:r>
            <a:r>
              <a:rPr lang="fr-FR" sz="1200" dirty="0"/>
              <a:t>les NAO. </a:t>
            </a:r>
            <a:r>
              <a:rPr lang="fr-FR" sz="1200" dirty="0" smtClean="0"/>
              <a:t>L’</a:t>
            </a:r>
            <a:r>
              <a:rPr lang="fr-FR" sz="1200" dirty="0" smtClean="0"/>
              <a:t>accent est mis sur </a:t>
            </a:r>
            <a:r>
              <a:rPr lang="fr-FR" sz="1200" dirty="0"/>
              <a:t>la récupération du 1</a:t>
            </a:r>
            <a:r>
              <a:rPr lang="fr-FR" sz="1200" baseline="30000" dirty="0"/>
              <a:t>er</a:t>
            </a:r>
            <a:r>
              <a:rPr lang="fr-FR" sz="1200" dirty="0"/>
              <a:t> mai, et </a:t>
            </a:r>
            <a:r>
              <a:rPr lang="fr-FR" sz="1200" dirty="0" smtClean="0"/>
              <a:t>les élus FO </a:t>
            </a:r>
            <a:r>
              <a:rPr lang="fr-FR" sz="1200" dirty="0" smtClean="0"/>
              <a:t>ajoutent </a:t>
            </a:r>
            <a:r>
              <a:rPr lang="fr-FR" sz="1200" dirty="0"/>
              <a:t>le 25 décembre tout comme </a:t>
            </a:r>
            <a:r>
              <a:rPr lang="fr-FR" sz="1200" dirty="0" smtClean="0"/>
              <a:t>ils l’avaient </a:t>
            </a:r>
            <a:r>
              <a:rPr lang="fr-FR" sz="1200" dirty="0"/>
              <a:t>demandé dans </a:t>
            </a:r>
            <a:r>
              <a:rPr lang="fr-FR" sz="1200" dirty="0" smtClean="0"/>
              <a:t>leur cahier de revendication NAO 2016.</a:t>
            </a:r>
            <a:endParaRPr lang="fr-FR" sz="1200" dirty="0"/>
          </a:p>
          <a:p>
            <a:pPr algn="just"/>
            <a:r>
              <a:rPr lang="fr-FR" sz="1200" dirty="0" smtClean="0"/>
              <a:t>FO </a:t>
            </a:r>
            <a:r>
              <a:rPr lang="fr-FR" sz="1200" dirty="0"/>
              <a:t>rappelle </a:t>
            </a:r>
            <a:r>
              <a:rPr lang="fr-FR" sz="1200" dirty="0" smtClean="0"/>
              <a:t> </a:t>
            </a:r>
            <a:r>
              <a:rPr lang="fr-FR" sz="1200" dirty="0"/>
              <a:t>que </a:t>
            </a:r>
            <a:r>
              <a:rPr lang="fr-FR" sz="1200" dirty="0" smtClean="0"/>
              <a:t>leur </a:t>
            </a:r>
            <a:r>
              <a:rPr lang="fr-FR" sz="1200" dirty="0" smtClean="0"/>
              <a:t>demande de récupération du  </a:t>
            </a:r>
            <a:r>
              <a:rPr lang="fr-FR" sz="1200" dirty="0"/>
              <a:t>1</a:t>
            </a:r>
            <a:r>
              <a:rPr lang="fr-FR" sz="1200" baseline="30000" dirty="0"/>
              <a:t>er</a:t>
            </a:r>
            <a:r>
              <a:rPr lang="fr-FR" sz="1200" dirty="0"/>
              <a:t> mai et </a:t>
            </a:r>
            <a:r>
              <a:rPr lang="fr-FR" sz="1200" dirty="0" smtClean="0"/>
              <a:t>du </a:t>
            </a:r>
            <a:r>
              <a:rPr lang="fr-FR" sz="1200" dirty="0"/>
              <a:t>25 décembre </a:t>
            </a:r>
            <a:r>
              <a:rPr lang="fr-FR" sz="1200" dirty="0" smtClean="0"/>
              <a:t>soit dissociée </a:t>
            </a:r>
            <a:r>
              <a:rPr lang="fr-FR" sz="1200" dirty="0"/>
              <a:t>des </a:t>
            </a:r>
            <a:r>
              <a:rPr lang="fr-FR" sz="1200" dirty="0" smtClean="0"/>
              <a:t>négociations salariales.</a:t>
            </a:r>
            <a:endParaRPr lang="fr-FR" sz="1200" dirty="0"/>
          </a:p>
          <a:p>
            <a:pPr algn="just"/>
            <a:r>
              <a:rPr lang="fr-FR" sz="1200" b="1" dirty="0" smtClean="0"/>
              <a:t>Réponse de la DRH: </a:t>
            </a:r>
            <a:r>
              <a:rPr lang="fr-FR" sz="1200" dirty="0" smtClean="0"/>
              <a:t>M</a:t>
            </a:r>
            <a:r>
              <a:rPr lang="fr-FR" sz="1200" dirty="0"/>
              <a:t>. Gilles SIMON répond ne pas revenir à la table des négociations des </a:t>
            </a:r>
            <a:r>
              <a:rPr lang="fr-FR" sz="1200" dirty="0" smtClean="0"/>
              <a:t>NAO. </a:t>
            </a:r>
            <a:r>
              <a:rPr lang="fr-FR" sz="1200" dirty="0"/>
              <a:t>I</a:t>
            </a:r>
            <a:r>
              <a:rPr lang="fr-FR" sz="1200" dirty="0" smtClean="0"/>
              <a:t>l </a:t>
            </a:r>
            <a:r>
              <a:rPr lang="fr-FR" sz="1200" dirty="0"/>
              <a:t>sera accordé un jour de récupération sur le 1</a:t>
            </a:r>
            <a:r>
              <a:rPr lang="fr-FR" sz="1200" baseline="30000" dirty="0"/>
              <a:t>er</a:t>
            </a:r>
            <a:r>
              <a:rPr lang="fr-FR" sz="1200" dirty="0"/>
              <a:t> mai ou le </a:t>
            </a:r>
            <a:r>
              <a:rPr lang="fr-FR" sz="1200" dirty="0" smtClean="0"/>
              <a:t>25 </a:t>
            </a:r>
            <a:r>
              <a:rPr lang="fr-FR" sz="1200" dirty="0"/>
              <a:t>décembre </a:t>
            </a:r>
            <a:r>
              <a:rPr lang="fr-FR" sz="1200" dirty="0" smtClean="0"/>
              <a:t>2016 ( réponse apportée à 15h). </a:t>
            </a:r>
          </a:p>
          <a:p>
            <a:pPr algn="just"/>
            <a:endParaRPr lang="fr-FR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Force Ouvrière: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nous trompons pas de combat ! Notre revendication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reste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bien  les salaires et notre pouvoir d’achat qui ne cesse de diminuer au fil des années. Néanmoins FO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revendiquait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récupération du 1</a:t>
            </a:r>
            <a:r>
              <a:rPr lang="fr-FR" sz="1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afin d’améliorer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de travail et de récupération en famille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1200" dirty="0"/>
              <a:t>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Nous attendons l’actu RH pour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connaître les modalités.</a:t>
            </a:r>
            <a:endParaRPr lang="fr-F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fr-FR" sz="1200" b="1" dirty="0">
                <a:latin typeface="Arial Black" panose="020B0A04020102020204" pitchFamily="34" charset="0"/>
              </a:rPr>
              <a:t>Approbation du procès-verbal de la </a:t>
            </a:r>
            <a:r>
              <a:rPr lang="fr-FR" sz="1200" b="1" dirty="0" smtClean="0">
                <a:latin typeface="Arial Black" panose="020B0A04020102020204" pitchFamily="34" charset="0"/>
              </a:rPr>
              <a:t>séance </a:t>
            </a:r>
            <a:r>
              <a:rPr lang="fr-FR" sz="1200" b="1" dirty="0">
                <a:latin typeface="Arial Black" panose="020B0A04020102020204" pitchFamily="34" charset="0"/>
              </a:rPr>
              <a:t>des 24 et 25 mars </a:t>
            </a:r>
            <a:r>
              <a:rPr lang="fr-FR" sz="1200" b="1" dirty="0" smtClean="0">
                <a:latin typeface="Arial Black" panose="020B0A04020102020204" pitchFamily="34" charset="0"/>
              </a:rPr>
              <a:t>2016: </a:t>
            </a:r>
            <a:r>
              <a:rPr lang="fr-FR" sz="1200" dirty="0" smtClean="0"/>
              <a:t>L’adoption du procès verbal est toujours un moment important du CCE car il doit normalement reprendre </a:t>
            </a:r>
            <a:r>
              <a:rPr lang="fr-FR" sz="1200" smtClean="0"/>
              <a:t>les </a:t>
            </a:r>
            <a:r>
              <a:rPr lang="fr-FR" sz="1200" smtClean="0"/>
              <a:t>propos</a:t>
            </a:r>
            <a:r>
              <a:rPr lang="fr-FR" sz="1200" smtClean="0"/>
              <a:t> </a:t>
            </a:r>
            <a:r>
              <a:rPr lang="fr-FR" sz="1200" dirty="0" smtClean="0"/>
              <a:t>des élus et ce dans une fidélité de rédaction. Mais chez Auchan !!!!! On évite de reprendre ce qui </a:t>
            </a:r>
            <a:r>
              <a:rPr lang="fr-FR" sz="1200" dirty="0" smtClean="0"/>
              <a:t> fâche….</a:t>
            </a:r>
            <a:endParaRPr lang="fr-FR" sz="1200" dirty="0" smtClean="0"/>
          </a:p>
          <a:p>
            <a:pPr lvl="0" algn="just"/>
            <a:endParaRPr lang="fr-FR" sz="800" dirty="0"/>
          </a:p>
          <a:p>
            <a:pPr algn="just"/>
            <a:r>
              <a:rPr lang="fr-FR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FO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:un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compte rendu qui rapporte l’essentiel, mais bien loin de ce que l’on pouvait attendre malgré ses 96 pages.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afficher le ressenti, la tension, la colère et tous les autres sentiments qui étaient bien présents lors de cette réunion ? Peut-on se contenter d’une discussion édulcorée sur le CICE ? Comment passer sur la discussion à propos de l’abondement, et en faire un tel condensé ? Comment peut-on aussi en profiter pour éviter de montrer l’ignorance d’un DRH sur le pilier 2 de la GPEC, sur la définition d’un métier sensible ? </a:t>
            </a:r>
          </a:p>
          <a:p>
            <a:pPr algn="just"/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Pourtant tout cela a bien été prouvé, montré et dénoncé lors de ces 2 journées, et les dires de chacun ont bien été entendus. Alors devant tous ces manquants, quelle peut être notre réaction puisqu’il y a tant à reprendre, si ce n’est de ne pas adopter ce Procès-Verbal ? </a:t>
            </a:r>
          </a:p>
          <a:p>
            <a:pPr algn="just"/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membres élus approuvent le compte-rendu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CFTC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SEGA+CFDT</a:t>
            </a:r>
            <a:endParaRPr lang="fr-F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membres élus n’approuvent pas le compte-rendu CGT + FO</a:t>
            </a:r>
          </a:p>
          <a:p>
            <a:pPr algn="just"/>
            <a:endParaRPr lang="fr-FR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fr-FR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664" y="7524328"/>
            <a:ext cx="626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2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022" y="2798751"/>
            <a:ext cx="243861" cy="31092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60363" y="337820"/>
            <a:ext cx="2292086" cy="128929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83" y="5450694"/>
            <a:ext cx="243861" cy="310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305</Words>
  <Application>Microsoft Office PowerPoint</Application>
  <PresentationFormat>Affichage à l'écran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Vinchon Ludovic</dc:creator>
  <cp:lastModifiedBy>pascal saeyvoet</cp:lastModifiedBy>
  <cp:revision>121</cp:revision>
  <dcterms:created xsi:type="dcterms:W3CDTF">2014-08-16T00:24:18Z</dcterms:created>
  <dcterms:modified xsi:type="dcterms:W3CDTF">2016-07-05T17:04:01Z</dcterms:modified>
</cp:coreProperties>
</file>